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31"/>
  </p:notesMasterIdLst>
  <p:sldIdLst>
    <p:sldId id="256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en-IN"/>
              <a:t>Click to edit the notes format</a:t>
            </a:r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en-IN"/>
              <a:t>&lt;header&gt;</a:t>
            </a:r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en-IN"/>
              <a:t>&lt;date/time&gt;</a:t>
            </a:r>
            <a:endParaRPr/>
          </a:p>
        </p:txBody>
      </p:sp>
      <p:sp>
        <p:nvSpPr>
          <p:cNvPr id="112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en-IN"/>
              <a:t>&lt;footer&gt;</a:t>
            </a:r>
            <a:endParaRPr/>
          </a:p>
        </p:txBody>
      </p:sp>
      <p:sp>
        <p:nvSpPr>
          <p:cNvPr id="113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91116181-21E1-4161-91F1-71D11171B101}" type="slidenum">
              <a:rPr lang="en-IN"/>
              <a:pPr algn="r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alibri"/>
              </a:rPr>
              <a:t>27/04/17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7121D1E1-51F1-41B1-9181-C10171A14101}" type="slidenum">
              <a:rPr lang="en-IN">
                <a:solidFill>
                  <a:srgbClr val="000000"/>
                </a:solidFill>
                <a:latin typeface="Calibri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08720" cy="13507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61E1F1E1-01B1-4171-B131-1171017121D1}" type="slidenum">
              <a:rPr lang="en-IN">
                <a:solidFill>
                  <a:srgbClr val="000000"/>
                </a:solidFill>
                <a:latin typeface="Calibri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1"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2"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3"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alibri"/>
              </a:rPr>
              <a:t>27/04/17</a:t>
            </a:r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B1118101-61E1-41F1-B181-81C1D1F1E1F1}" type="slidenum">
              <a:rPr lang="en-IN">
                <a:solidFill>
                  <a:srgbClr val="000000"/>
                </a:solidFill>
                <a:latin typeface="Calibri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mputer/learning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ntact-us.html" TargetMode="Externa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838080" y="533520"/>
            <a:ext cx="5866920" cy="369000"/>
          </a:xfrm>
          <a:prstGeom prst="rect">
            <a:avLst/>
          </a:prstGeom>
        </p:spPr>
      </p:sp>
      <p:sp>
        <p:nvSpPr>
          <p:cNvPr id="115" name="CustomShape 2"/>
          <p:cNvSpPr/>
          <p:nvPr/>
        </p:nvSpPr>
        <p:spPr>
          <a:xfrm>
            <a:off x="685800" y="2209680"/>
            <a:ext cx="7924320" cy="22831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4800" b="1">
                <a:solidFill>
                  <a:srgbClr val="000000"/>
                </a:solidFill>
                <a:latin typeface="Times New Roman"/>
              </a:rPr>
              <a:t>Chapter 4 :</a:t>
            </a:r>
            <a:endParaRPr/>
          </a:p>
          <a:p>
            <a:pPr>
              <a:lnSpc>
                <a:spcPct val="100000"/>
              </a:lnSpc>
            </a:pPr>
            <a:r>
              <a:rPr lang="en-IN" sz="4800" b="1">
                <a:solidFill>
                  <a:srgbClr val="000000"/>
                </a:solidFill>
                <a:latin typeface="Times New Roman"/>
              </a:rPr>
              <a:t>				Input &amp; Output devices</a:t>
            </a:r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038600" y="57912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Visit for more Learning Resources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Modem</a:t>
            </a:r>
            <a:endParaRPr/>
          </a:p>
        </p:txBody>
      </p:sp>
      <p:sp>
        <p:nvSpPr>
          <p:cNvPr id="1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b="1">
                <a:solidFill>
                  <a:srgbClr val="000000"/>
                </a:solidFill>
                <a:latin typeface="Calibri"/>
              </a:rPr>
              <a:t>Introduction: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A modem [Modulator -Demodulator] is a device.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Data communication means transmitting digital information form one computer to other computers through the comuunication channels.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Communicate equipment used for long distance data transfer through telephone lines.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A pair of modems are needed to communication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Modem</a:t>
            </a:r>
            <a:endParaRPr/>
          </a:p>
        </p:txBody>
      </p:sp>
      <p:pic>
        <p:nvPicPr>
          <p:cNvPr id="18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" y="1828800"/>
            <a:ext cx="4114440" cy="4114440"/>
          </a:xfrm>
          <a:prstGeom prst="rect">
            <a:avLst/>
          </a:prstGeom>
        </p:spPr>
      </p:pic>
      <p:pic>
        <p:nvPicPr>
          <p:cNvPr id="188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800600" y="1600200"/>
            <a:ext cx="4190760" cy="43365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Cont.,</a:t>
            </a:r>
            <a:endParaRPr/>
          </a:p>
        </p:txBody>
      </p:sp>
      <p:sp>
        <p:nvSpPr>
          <p:cNvPr id="19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Communication between computers through the existing telephone cables.</a:t>
            </a:r>
            <a:endParaRPr/>
          </a:p>
        </p:txBody>
      </p:sp>
      <p:pic>
        <p:nvPicPr>
          <p:cNvPr id="191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33520" y="3048120"/>
            <a:ext cx="8302320" cy="30477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FF0000"/>
                </a:solidFill>
                <a:latin typeface="Calibri"/>
              </a:rPr>
              <a:t>Structure of data communication through modem</a:t>
            </a:r>
            <a:endParaRPr/>
          </a:p>
        </p:txBody>
      </p:sp>
      <p:pic>
        <p:nvPicPr>
          <p:cNvPr id="19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533520" y="2057400"/>
            <a:ext cx="8076960" cy="4038120"/>
          </a:xfrm>
          <a:prstGeom prst="rect">
            <a:avLst/>
          </a:prstGeom>
        </p:spPr>
      </p:pic>
      <p:sp>
        <p:nvSpPr>
          <p:cNvPr id="194" name="CustomShape 2"/>
          <p:cNvSpPr/>
          <p:nvPr/>
        </p:nvSpPr>
        <p:spPr>
          <a:xfrm>
            <a:off x="2057400" y="5181480"/>
            <a:ext cx="2590560" cy="3337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1600">
                <a:solidFill>
                  <a:srgbClr val="FF0000"/>
                </a:solidFill>
                <a:latin typeface="Constantia"/>
              </a:rPr>
              <a:t>Digital data</a:t>
            </a:r>
            <a:endParaRPr/>
          </a:p>
        </p:txBody>
      </p:sp>
      <p:pic>
        <p:nvPicPr>
          <p:cNvPr id="195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2362320" y="4952880"/>
            <a:ext cx="539280" cy="190080"/>
          </a:xfrm>
          <a:prstGeom prst="rect">
            <a:avLst/>
          </a:prstGeom>
        </p:spPr>
      </p:pic>
      <p:pic>
        <p:nvPicPr>
          <p:cNvPr id="196" name="Picture 4"/>
          <p:cNvPicPr/>
          <p:nvPr/>
        </p:nvPicPr>
        <p:blipFill>
          <a:blip r:embed="rId4"/>
          <a:stretch>
            <a:fillRect/>
          </a:stretch>
        </p:blipFill>
        <p:spPr>
          <a:xfrm>
            <a:off x="2359080" y="4525920"/>
            <a:ext cx="1052280" cy="342360"/>
          </a:xfrm>
          <a:prstGeom prst="rect">
            <a:avLst/>
          </a:prstGeom>
        </p:spPr>
      </p:pic>
      <p:sp>
        <p:nvSpPr>
          <p:cNvPr id="197" name="CustomShape 3"/>
          <p:cNvSpPr/>
          <p:nvPr/>
        </p:nvSpPr>
        <p:spPr>
          <a:xfrm>
            <a:off x="2743200" y="4354560"/>
            <a:ext cx="327636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FF0000"/>
                </a:solidFill>
                <a:latin typeface="Constantia"/>
              </a:rPr>
              <a:t>Analog data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Working principle</a:t>
            </a:r>
            <a:endParaRPr/>
          </a:p>
        </p:txBody>
      </p:sp>
      <p:sp>
        <p:nvSpPr>
          <p:cNvPr id="199" name="TextShape 2"/>
          <p:cNvSpPr txBox="1"/>
          <p:nvPr/>
        </p:nvSpPr>
        <p:spPr>
          <a:xfrm>
            <a:off x="457200" y="179856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The digital data from the computer is converted into analog data  by the modem and are transmitted over the telephone line.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Cont.,</a:t>
            </a:r>
            <a:endParaRPr/>
          </a:p>
        </p:txBody>
      </p:sp>
      <p:pic>
        <p:nvPicPr>
          <p:cNvPr id="201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254160" y="3657600"/>
            <a:ext cx="8813520" cy="2742840"/>
          </a:xfrm>
          <a:prstGeom prst="rect">
            <a:avLst/>
          </a:prstGeom>
        </p:spPr>
      </p:pic>
      <p:sp>
        <p:nvSpPr>
          <p:cNvPr id="202" name="CustomShape 2"/>
          <p:cNvSpPr/>
          <p:nvPr/>
        </p:nvSpPr>
        <p:spPr>
          <a:xfrm>
            <a:off x="380880" y="1523880"/>
            <a:ext cx="8457840" cy="20088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IN" sz="2800">
                <a:solidFill>
                  <a:srgbClr val="000000"/>
                </a:solidFill>
                <a:latin typeface="Constantia"/>
              </a:rPr>
              <a:t>The analog data received from the telephone line is converted to digital by the modem and is given to the computer.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Modulator</a:t>
            </a:r>
            <a:endParaRPr/>
          </a:p>
        </p:txBody>
      </p:sp>
      <p:sp>
        <p:nvSpPr>
          <p:cNvPr id="20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This unit is used to convert the digital data from computer into analog data. This process is called modulation.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This is done by adding a carrier signal to the digital signal.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Cont.,</a:t>
            </a:r>
            <a:endParaRPr/>
          </a:p>
        </p:txBody>
      </p:sp>
      <p:pic>
        <p:nvPicPr>
          <p:cNvPr id="206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" y="2743200"/>
            <a:ext cx="3657240" cy="801360"/>
          </a:xfrm>
          <a:prstGeom prst="rect">
            <a:avLst/>
          </a:prstGeom>
        </p:spPr>
      </p:pic>
      <p:sp>
        <p:nvSpPr>
          <p:cNvPr id="207" name="CustomShape 2"/>
          <p:cNvSpPr/>
          <p:nvPr/>
        </p:nvSpPr>
        <p:spPr>
          <a:xfrm>
            <a:off x="4419720" y="3428280"/>
            <a:ext cx="1294920" cy="360"/>
          </a:xfrm>
          <a:prstGeom prst="straightConnector1">
            <a:avLst/>
          </a:prstGeom>
          <a:ln w="38160">
            <a:solidFill>
              <a:srgbClr val="F79646"/>
            </a:solidFill>
            <a:round/>
            <a:tailEnd type="triangle" w="med" len="med"/>
          </a:ln>
        </p:spPr>
      </p:sp>
      <p:pic>
        <p:nvPicPr>
          <p:cNvPr id="208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6019920" y="2895480"/>
            <a:ext cx="3057120" cy="866520"/>
          </a:xfrm>
          <a:prstGeom prst="rect">
            <a:avLst/>
          </a:prstGeom>
        </p:spPr>
      </p:pic>
      <p:sp>
        <p:nvSpPr>
          <p:cNvPr id="209" name="CustomShape 3"/>
          <p:cNvSpPr/>
          <p:nvPr/>
        </p:nvSpPr>
        <p:spPr>
          <a:xfrm>
            <a:off x="1371600" y="245016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0</a:t>
            </a:r>
            <a:endParaRPr/>
          </a:p>
        </p:txBody>
      </p:sp>
      <p:sp>
        <p:nvSpPr>
          <p:cNvPr id="210" name="CustomShape 4"/>
          <p:cNvSpPr/>
          <p:nvPr/>
        </p:nvSpPr>
        <p:spPr>
          <a:xfrm>
            <a:off x="2514600" y="24382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0</a:t>
            </a:r>
            <a:endParaRPr/>
          </a:p>
        </p:txBody>
      </p:sp>
      <p:sp>
        <p:nvSpPr>
          <p:cNvPr id="211" name="CustomShape 5"/>
          <p:cNvSpPr/>
          <p:nvPr/>
        </p:nvSpPr>
        <p:spPr>
          <a:xfrm>
            <a:off x="3505320" y="245016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0</a:t>
            </a:r>
            <a:endParaRPr/>
          </a:p>
        </p:txBody>
      </p:sp>
      <p:sp>
        <p:nvSpPr>
          <p:cNvPr id="212" name="CustomShape 6"/>
          <p:cNvSpPr/>
          <p:nvPr/>
        </p:nvSpPr>
        <p:spPr>
          <a:xfrm>
            <a:off x="838080" y="24382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1</a:t>
            </a:r>
            <a:endParaRPr/>
          </a:p>
        </p:txBody>
      </p:sp>
      <p:sp>
        <p:nvSpPr>
          <p:cNvPr id="213" name="CustomShape 7"/>
          <p:cNvSpPr/>
          <p:nvPr/>
        </p:nvSpPr>
        <p:spPr>
          <a:xfrm>
            <a:off x="1905120" y="24382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1</a:t>
            </a:r>
            <a:endParaRPr/>
          </a:p>
        </p:txBody>
      </p:sp>
      <p:sp>
        <p:nvSpPr>
          <p:cNvPr id="214" name="CustomShape 8"/>
          <p:cNvSpPr/>
          <p:nvPr/>
        </p:nvSpPr>
        <p:spPr>
          <a:xfrm>
            <a:off x="3048120" y="24382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1</a:t>
            </a:r>
            <a:endParaRPr/>
          </a:p>
        </p:txBody>
      </p:sp>
      <p:sp>
        <p:nvSpPr>
          <p:cNvPr id="215" name="CustomShape 9"/>
          <p:cNvSpPr/>
          <p:nvPr/>
        </p:nvSpPr>
        <p:spPr>
          <a:xfrm>
            <a:off x="6095880" y="25909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1</a:t>
            </a:r>
            <a:endParaRPr/>
          </a:p>
        </p:txBody>
      </p:sp>
      <p:sp>
        <p:nvSpPr>
          <p:cNvPr id="216" name="CustomShape 10"/>
          <p:cNvSpPr/>
          <p:nvPr/>
        </p:nvSpPr>
        <p:spPr>
          <a:xfrm>
            <a:off x="6553080" y="25909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1</a:t>
            </a:r>
            <a:endParaRPr/>
          </a:p>
        </p:txBody>
      </p:sp>
      <p:sp>
        <p:nvSpPr>
          <p:cNvPr id="217" name="CustomShape 11"/>
          <p:cNvSpPr/>
          <p:nvPr/>
        </p:nvSpPr>
        <p:spPr>
          <a:xfrm>
            <a:off x="7086600" y="25909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1</a:t>
            </a:r>
            <a:endParaRPr/>
          </a:p>
        </p:txBody>
      </p:sp>
      <p:sp>
        <p:nvSpPr>
          <p:cNvPr id="218" name="CustomShape 12"/>
          <p:cNvSpPr/>
          <p:nvPr/>
        </p:nvSpPr>
        <p:spPr>
          <a:xfrm>
            <a:off x="6324480" y="26020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0</a:t>
            </a:r>
            <a:endParaRPr/>
          </a:p>
        </p:txBody>
      </p:sp>
      <p:sp>
        <p:nvSpPr>
          <p:cNvPr id="219" name="CustomShape 13"/>
          <p:cNvSpPr/>
          <p:nvPr/>
        </p:nvSpPr>
        <p:spPr>
          <a:xfrm>
            <a:off x="6858000" y="25909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0</a:t>
            </a:r>
            <a:endParaRPr/>
          </a:p>
        </p:txBody>
      </p:sp>
      <p:sp>
        <p:nvSpPr>
          <p:cNvPr id="220" name="CustomShape 14"/>
          <p:cNvSpPr/>
          <p:nvPr/>
        </p:nvSpPr>
        <p:spPr>
          <a:xfrm>
            <a:off x="4419720" y="2644920"/>
            <a:ext cx="3580920" cy="7002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00B050"/>
                </a:solidFill>
                <a:latin typeface="Constantia"/>
              </a:rPr>
              <a:t>Amplitude 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00B050"/>
                </a:solidFill>
                <a:latin typeface="Constantia"/>
              </a:rPr>
              <a:t>modulation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Demodulator</a:t>
            </a:r>
            <a:endParaRPr/>
          </a:p>
        </p:txBody>
      </p:sp>
      <p:sp>
        <p:nvSpPr>
          <p:cNvPr id="22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This unit is used to convert the analog data from telephone system into digital data.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This is done by  eliminating the carrier signal from analog signal.</a:t>
            </a:r>
            <a:endParaRPr/>
          </a:p>
        </p:txBody>
      </p:sp>
      <p:pic>
        <p:nvPicPr>
          <p:cNvPr id="223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057320" y="4876920"/>
            <a:ext cx="3057120" cy="866520"/>
          </a:xfrm>
          <a:prstGeom prst="rect">
            <a:avLst/>
          </a:prstGeom>
        </p:spPr>
      </p:pic>
      <p:sp>
        <p:nvSpPr>
          <p:cNvPr id="224" name="CustomShape 3"/>
          <p:cNvSpPr/>
          <p:nvPr/>
        </p:nvSpPr>
        <p:spPr>
          <a:xfrm>
            <a:off x="1143000" y="44956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1</a:t>
            </a:r>
            <a:endParaRPr/>
          </a:p>
        </p:txBody>
      </p:sp>
      <p:sp>
        <p:nvSpPr>
          <p:cNvPr id="225" name="CustomShape 4"/>
          <p:cNvSpPr/>
          <p:nvPr/>
        </p:nvSpPr>
        <p:spPr>
          <a:xfrm>
            <a:off x="1600200" y="44956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1</a:t>
            </a:r>
            <a:endParaRPr/>
          </a:p>
        </p:txBody>
      </p:sp>
      <p:sp>
        <p:nvSpPr>
          <p:cNvPr id="226" name="CustomShape 5"/>
          <p:cNvSpPr/>
          <p:nvPr/>
        </p:nvSpPr>
        <p:spPr>
          <a:xfrm>
            <a:off x="2133720" y="44956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1</a:t>
            </a:r>
            <a:endParaRPr/>
          </a:p>
        </p:txBody>
      </p:sp>
      <p:sp>
        <p:nvSpPr>
          <p:cNvPr id="227" name="CustomShape 6"/>
          <p:cNvSpPr/>
          <p:nvPr/>
        </p:nvSpPr>
        <p:spPr>
          <a:xfrm>
            <a:off x="1371600" y="450684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0</a:t>
            </a:r>
            <a:endParaRPr/>
          </a:p>
        </p:txBody>
      </p:sp>
      <p:sp>
        <p:nvSpPr>
          <p:cNvPr id="228" name="CustomShape 7"/>
          <p:cNvSpPr/>
          <p:nvPr/>
        </p:nvSpPr>
        <p:spPr>
          <a:xfrm>
            <a:off x="1905120" y="449568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onstantia"/>
              </a:rPr>
              <a:t>0</a:t>
            </a:r>
            <a:endParaRPr/>
          </a:p>
        </p:txBody>
      </p:sp>
      <p:sp>
        <p:nvSpPr>
          <p:cNvPr id="229" name="CustomShape 8"/>
          <p:cNvSpPr/>
          <p:nvPr/>
        </p:nvSpPr>
        <p:spPr>
          <a:xfrm>
            <a:off x="6172200" y="443124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0</a:t>
            </a:r>
            <a:endParaRPr/>
          </a:p>
        </p:txBody>
      </p:sp>
      <p:sp>
        <p:nvSpPr>
          <p:cNvPr id="230" name="CustomShape 9"/>
          <p:cNvSpPr/>
          <p:nvPr/>
        </p:nvSpPr>
        <p:spPr>
          <a:xfrm>
            <a:off x="7315200" y="44197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0</a:t>
            </a:r>
            <a:endParaRPr/>
          </a:p>
        </p:txBody>
      </p:sp>
      <p:sp>
        <p:nvSpPr>
          <p:cNvPr id="231" name="CustomShape 10"/>
          <p:cNvSpPr/>
          <p:nvPr/>
        </p:nvSpPr>
        <p:spPr>
          <a:xfrm>
            <a:off x="8305920" y="443124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0</a:t>
            </a:r>
            <a:endParaRPr/>
          </a:p>
        </p:txBody>
      </p:sp>
      <p:sp>
        <p:nvSpPr>
          <p:cNvPr id="232" name="CustomShape 11"/>
          <p:cNvSpPr/>
          <p:nvPr/>
        </p:nvSpPr>
        <p:spPr>
          <a:xfrm>
            <a:off x="5638680" y="44197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1</a:t>
            </a:r>
            <a:endParaRPr/>
          </a:p>
        </p:txBody>
      </p:sp>
      <p:sp>
        <p:nvSpPr>
          <p:cNvPr id="233" name="CustomShape 12"/>
          <p:cNvSpPr/>
          <p:nvPr/>
        </p:nvSpPr>
        <p:spPr>
          <a:xfrm>
            <a:off x="6705720" y="44197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1</a:t>
            </a:r>
            <a:endParaRPr/>
          </a:p>
        </p:txBody>
      </p:sp>
      <p:sp>
        <p:nvSpPr>
          <p:cNvPr id="234" name="CustomShape 13"/>
          <p:cNvSpPr/>
          <p:nvPr/>
        </p:nvSpPr>
        <p:spPr>
          <a:xfrm>
            <a:off x="7848720" y="4419720"/>
            <a:ext cx="609120" cy="36468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n-IN">
                <a:latin typeface="Constantia"/>
              </a:rPr>
              <a:t>1</a:t>
            </a:r>
            <a:endParaRPr/>
          </a:p>
        </p:txBody>
      </p:sp>
      <p:pic>
        <p:nvPicPr>
          <p:cNvPr id="235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5486400" y="4800600"/>
            <a:ext cx="3657240" cy="801360"/>
          </a:xfrm>
          <a:prstGeom prst="rect">
            <a:avLst/>
          </a:prstGeom>
        </p:spPr>
      </p:pic>
      <p:sp>
        <p:nvSpPr>
          <p:cNvPr id="236" name="CustomShape 14"/>
          <p:cNvSpPr/>
          <p:nvPr/>
        </p:nvSpPr>
        <p:spPr>
          <a:xfrm>
            <a:off x="4191120" y="5409360"/>
            <a:ext cx="1294920" cy="360"/>
          </a:xfrm>
          <a:prstGeom prst="straightConnector1">
            <a:avLst/>
          </a:prstGeom>
          <a:ln w="38160">
            <a:solidFill>
              <a:srgbClr val="F79646"/>
            </a:solidFill>
            <a:round/>
            <a:tailEnd type="triangle" w="med" len="med"/>
          </a:ln>
        </p:spPr>
      </p:sp>
      <p:sp>
        <p:nvSpPr>
          <p:cNvPr id="237" name="CustomShape 15"/>
          <p:cNvSpPr/>
          <p:nvPr/>
        </p:nvSpPr>
        <p:spPr>
          <a:xfrm>
            <a:off x="3962520" y="4648320"/>
            <a:ext cx="2057040" cy="7002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00B050"/>
                </a:solidFill>
                <a:latin typeface="Constantia"/>
              </a:rPr>
              <a:t>Demodulation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Types of modems</a:t>
            </a:r>
            <a:endParaRPr/>
          </a:p>
        </p:txBody>
      </p:sp>
      <p:sp>
        <p:nvSpPr>
          <p:cNvPr id="239" name="TextShape 2"/>
          <p:cNvSpPr txBox="1"/>
          <p:nvPr/>
        </p:nvSpPr>
        <p:spPr>
          <a:xfrm>
            <a:off x="762120" y="210348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Two types of modem.</a:t>
            </a:r>
            <a:endParaRPr/>
          </a:p>
          <a:p>
            <a:pPr algn="just">
              <a:lnSpc>
                <a:spcPct val="150000"/>
              </a:lnSpc>
              <a:buFont typeface="Wingdings" charset="2"/>
              <a:buChar char="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External modem</a:t>
            </a:r>
            <a:endParaRPr/>
          </a:p>
          <a:p>
            <a:pPr algn="just">
              <a:lnSpc>
                <a:spcPct val="150000"/>
              </a:lnSpc>
              <a:buFont typeface="Wingdings" charset="2"/>
              <a:buChar char="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Internal modem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1219320" y="1522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66"/>
                </a:solidFill>
                <a:latin typeface="Calibri"/>
              </a:rPr>
              <a:t>Scanner</a:t>
            </a:r>
            <a:endParaRPr/>
          </a:p>
        </p:txBody>
      </p:sp>
      <p:sp>
        <p:nvSpPr>
          <p:cNvPr id="165" name="TextShape 2"/>
          <p:cNvSpPr txBox="1"/>
          <p:nvPr/>
        </p:nvSpPr>
        <p:spPr>
          <a:xfrm>
            <a:off x="304920" y="1066680"/>
            <a:ext cx="8610120" cy="49827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CC66"/>
                </a:solidFill>
                <a:latin typeface="Calibri"/>
              </a:rPr>
              <a:t>Introduction:</a:t>
            </a:r>
            <a:endParaRPr/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Scanner is an input device.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It reads the graphical images or line art or text from the source and converts it into digital information and send it to the computer.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Scanner is electronic device that scans data.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Scanners are used to give large volume of data as input to the computer.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External modem</a:t>
            </a:r>
            <a:endParaRPr/>
          </a:p>
        </p:txBody>
      </p:sp>
      <p:sp>
        <p:nvSpPr>
          <p:cNvPr id="241" name="TextShape 2"/>
          <p:cNvSpPr txBox="1"/>
          <p:nvPr/>
        </p:nvSpPr>
        <p:spPr>
          <a:xfrm>
            <a:off x="380880" y="1143000"/>
            <a:ext cx="8305560" cy="49827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External modem is separate device and is kept outside the computer.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A 9 pin (DB9) or 25 pin serial cable connects the PC serial port to the modem. Thus CPU need not be opened during modem installation.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External modems avoid hardware conflicts such as (conflict of I/O address lines and that of interrupt lines) the external modem setup is faster and easier than internal modems.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External modem</a:t>
            </a:r>
            <a:endParaRPr/>
          </a:p>
        </p:txBody>
      </p:sp>
      <p:pic>
        <p:nvPicPr>
          <p:cNvPr id="24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2057400"/>
            <a:ext cx="6962400" cy="2947680"/>
          </a:xfrm>
          <a:prstGeom prst="rect">
            <a:avLst/>
          </a:prstGeom>
        </p:spPr>
      </p:pic>
      <p:pic>
        <p:nvPicPr>
          <p:cNvPr id="244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6705720" y="4114800"/>
            <a:ext cx="2247480" cy="224748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Internal modem</a:t>
            </a:r>
            <a:endParaRPr/>
          </a:p>
        </p:txBody>
      </p:sp>
      <p:sp>
        <p:nvSpPr>
          <p:cNvPr id="24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Internal modem is a part of the computer and is connected inside the system.</a:t>
            </a:r>
            <a:endParaRPr/>
          </a:p>
        </p:txBody>
      </p:sp>
      <p:pic>
        <p:nvPicPr>
          <p:cNvPr id="247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267080" y="2971800"/>
            <a:ext cx="3580920" cy="358092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Internal modem</a:t>
            </a:r>
            <a:endParaRPr/>
          </a:p>
        </p:txBody>
      </p:sp>
      <p:sp>
        <p:nvSpPr>
          <p:cNvPr id="249" name="TextShape 2"/>
          <p:cNvSpPr txBox="1"/>
          <p:nvPr/>
        </p:nvSpPr>
        <p:spPr>
          <a:xfrm>
            <a:off x="457200" y="1219320"/>
            <a:ext cx="8229240" cy="518112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Internal modem that plugs directly into PCI or ISA expansion slot.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Modem contain its own synchronous receiver/transmitter (UART).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modulator converts digital data from computer into analog signal which is transmitted through RJ-11 jack.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On receiver side receive the analog signal and pass them to demodulator it converts signal and sends to UART.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It then converts serial bit data into parallel byte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Internal modem</a:t>
            </a:r>
            <a:endParaRPr/>
          </a:p>
        </p:txBody>
      </p:sp>
      <p:sp>
        <p:nvSpPr>
          <p:cNvPr id="251" name="TextShape 2"/>
          <p:cNvSpPr txBox="1"/>
          <p:nvPr/>
        </p:nvSpPr>
        <p:spPr>
          <a:xfrm>
            <a:off x="457200" y="1219320"/>
            <a:ext cx="8229240" cy="518112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Controller is used to manage overall operation of modem 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NVRAM it stores modem parameters</a:t>
            </a:r>
            <a:endParaRPr/>
          </a:p>
        </p:txBody>
      </p:sp>
      <p:pic>
        <p:nvPicPr>
          <p:cNvPr id="252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676520" y="2562120"/>
            <a:ext cx="6392520" cy="314748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FF0000"/>
                </a:solidFill>
                <a:latin typeface="Calibri"/>
              </a:rPr>
              <a:t>Installing</a:t>
            </a:r>
            <a:endParaRPr/>
          </a:p>
        </p:txBody>
      </p:sp>
      <p:sp>
        <p:nvSpPr>
          <p:cNvPr id="25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Switch off the computer and connect the modem.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The computer is switched on , it detect the modem and displays new hardware found dialog box.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Insert the installation CD.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9933FF"/>
                </a:solidFill>
                <a:latin typeface="Calibri"/>
              </a:rPr>
              <a:t>Printer :</a:t>
            </a:r>
            <a:endParaRPr/>
          </a:p>
        </p:txBody>
      </p:sp>
      <p:sp>
        <p:nvSpPr>
          <p:cNvPr id="256" name="TextShape 2"/>
          <p:cNvSpPr txBox="1"/>
          <p:nvPr/>
        </p:nvSpPr>
        <p:spPr>
          <a:xfrm>
            <a:off x="457200" y="1981080"/>
            <a:ext cx="8229240" cy="365724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Printer is an output device.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This is used to take </a:t>
            </a:r>
            <a:r>
              <a:rPr lang="en-US" sz="2800" b="1">
                <a:solidFill>
                  <a:srgbClr val="FF0000"/>
                </a:solidFill>
                <a:latin typeface="Calibri"/>
              </a:rPr>
              <a:t>hard copies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of any computer based application.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  <p:pic>
        <p:nvPicPr>
          <p:cNvPr id="25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5410080" y="4419720"/>
            <a:ext cx="1828440" cy="1371240"/>
          </a:xfrm>
          <a:prstGeom prst="rect">
            <a:avLst/>
          </a:prstGeom>
        </p:spPr>
      </p:pic>
      <p:sp>
        <p:nvSpPr>
          <p:cNvPr id="258" name="TextShape 3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alibri"/>
              </a:rPr>
              <a:t>www.ustudy.in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9933FF"/>
                </a:solidFill>
                <a:latin typeface="Calibri"/>
              </a:rPr>
              <a:t>Types of printer</a:t>
            </a:r>
            <a:endParaRPr/>
          </a:p>
        </p:txBody>
      </p:sp>
      <p:sp>
        <p:nvSpPr>
          <p:cNvPr id="260" name="TextShape 2"/>
          <p:cNvSpPr txBox="1"/>
          <p:nvPr/>
        </p:nvSpPr>
        <p:spPr>
          <a:xfrm>
            <a:off x="457200" y="210348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Dot matrix printer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Ink jet printer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Laser printer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  <a:p>
            <a:pPr algn="just">
              <a:lnSpc>
                <a:spcPct val="150000"/>
              </a:lnSpc>
            </a:pP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  <p:sp>
        <p:nvSpPr>
          <p:cNvPr id="261" name="TextShape 3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Calibri"/>
              </a:rPr>
              <a:t>www.ustudy.in</a:t>
            </a: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0" y="6096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2"/>
              </a:rPr>
              <a:t>For more detail contact us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1066680" y="68580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66"/>
                </a:solidFill>
                <a:latin typeface="Calibri"/>
              </a:rPr>
              <a:t>Types of scanner</a:t>
            </a:r>
            <a:endParaRPr/>
          </a:p>
        </p:txBody>
      </p:sp>
      <p:sp>
        <p:nvSpPr>
          <p:cNvPr id="167" name="TextShape 2"/>
          <p:cNvSpPr txBox="1"/>
          <p:nvPr/>
        </p:nvSpPr>
        <p:spPr>
          <a:xfrm>
            <a:off x="1676520" y="210348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200000"/>
              </a:lnSpc>
              <a:buBlip>
                <a:blip r:embed="rId2"/>
              </a:buBlip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Flat bed scanners</a:t>
            </a:r>
            <a:endParaRPr/>
          </a:p>
          <a:p>
            <a:pPr algn="just">
              <a:lnSpc>
                <a:spcPct val="200000"/>
              </a:lnSpc>
              <a:buBlip>
                <a:blip r:embed="rId2"/>
              </a:buBlip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Sheet fed scanners</a:t>
            </a:r>
            <a:endParaRPr/>
          </a:p>
          <a:p>
            <a:pPr algn="just">
              <a:lnSpc>
                <a:spcPct val="200000"/>
              </a:lnSpc>
              <a:buBlip>
                <a:blip r:embed="rId2"/>
              </a:buBlip>
            </a:pPr>
            <a:r>
              <a:rPr lang="en-US" sz="2800">
                <a:solidFill>
                  <a:srgbClr val="000000"/>
                </a:solidFill>
                <a:latin typeface="Calibri"/>
              </a:rPr>
              <a:t>Hand held scanners</a:t>
            </a:r>
            <a:endParaRPr/>
          </a:p>
          <a:p>
            <a:pPr algn="just">
              <a:lnSpc>
                <a:spcPct val="200000"/>
              </a:lnSpc>
              <a:buBlip>
                <a:blip r:embed="rId2"/>
              </a:buBlip>
            </a:pPr>
            <a:r>
              <a:rPr lang="en-US" sz="2800">
                <a:solidFill>
                  <a:srgbClr val="000000"/>
                </a:solidFill>
                <a:latin typeface="Calibri"/>
              </a:rPr>
              <a:t>Drum scanners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1219320" y="695160"/>
            <a:ext cx="3885840" cy="5169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FFCC00"/>
                </a:solidFill>
                <a:latin typeface="Constantia"/>
              </a:rPr>
              <a:t>Flat bed scanners</a:t>
            </a:r>
            <a:endParaRPr/>
          </a:p>
        </p:txBody>
      </p:sp>
      <p:pic>
        <p:nvPicPr>
          <p:cNvPr id="169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752480" y="1600200"/>
            <a:ext cx="2142720" cy="2142720"/>
          </a:xfrm>
          <a:prstGeom prst="rect">
            <a:avLst/>
          </a:prstGeom>
        </p:spPr>
      </p:pic>
      <p:sp>
        <p:nvSpPr>
          <p:cNvPr id="170" name="CustomShape 2"/>
          <p:cNvSpPr/>
          <p:nvPr/>
        </p:nvSpPr>
        <p:spPr>
          <a:xfrm>
            <a:off x="5105520" y="646200"/>
            <a:ext cx="3047760" cy="13694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FFCC00"/>
                </a:solidFill>
                <a:latin typeface="Constantia"/>
              </a:rPr>
              <a:t>Sheet fed scanners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71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5410080" y="1295280"/>
            <a:ext cx="2669760" cy="2437920"/>
          </a:xfrm>
          <a:prstGeom prst="rect">
            <a:avLst/>
          </a:prstGeom>
        </p:spPr>
      </p:pic>
      <p:pic>
        <p:nvPicPr>
          <p:cNvPr id="172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3505320" y="4119480"/>
            <a:ext cx="2437920" cy="2738160"/>
          </a:xfrm>
          <a:prstGeom prst="rect">
            <a:avLst/>
          </a:prstGeom>
        </p:spPr>
      </p:pic>
      <p:sp>
        <p:nvSpPr>
          <p:cNvPr id="173" name="CustomShape 3"/>
          <p:cNvSpPr/>
          <p:nvPr/>
        </p:nvSpPr>
        <p:spPr>
          <a:xfrm>
            <a:off x="3124080" y="3657600"/>
            <a:ext cx="4495320" cy="9435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FFCC00"/>
                </a:solidFill>
                <a:latin typeface="Constantia"/>
              </a:rPr>
              <a:t>Hand held scanners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11430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00"/>
                </a:solidFill>
                <a:latin typeface="Calibri"/>
              </a:rPr>
              <a:t>Flatbed scanner</a:t>
            </a:r>
            <a:endParaRPr/>
          </a:p>
        </p:txBody>
      </p:sp>
      <p:sp>
        <p:nvSpPr>
          <p:cNvPr id="175" name="TextShape 2"/>
          <p:cNvSpPr txBox="1"/>
          <p:nvPr/>
        </p:nvSpPr>
        <p:spPr>
          <a:xfrm>
            <a:off x="838080" y="1600200"/>
            <a:ext cx="739116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Scan documents, photos, flat object from a PC or laptop.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Works like copy or Xerox machine.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Flatbed is made up of glass pane and moving CCD array and two mirrors.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Most common type of scanner easy to operate, widely used.</a:t>
            </a:r>
            <a:endParaRPr/>
          </a:p>
          <a:p>
            <a:pPr algn="just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11430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00"/>
                </a:solidFill>
                <a:latin typeface="Calibri"/>
              </a:rPr>
              <a:t>Flatbed scanner specification </a:t>
            </a:r>
            <a:endParaRPr/>
          </a:p>
        </p:txBody>
      </p:sp>
      <p:sp>
        <p:nvSpPr>
          <p:cNvPr id="177" name="TextShape 2"/>
          <p:cNvSpPr txBox="1"/>
          <p:nvPr/>
        </p:nvSpPr>
        <p:spPr>
          <a:xfrm>
            <a:off x="838080" y="1600200"/>
            <a:ext cx="739116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Scanner type: flatbed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Size:280*486*52mm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Weight :1.7kg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Interface:USB1.0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H/W reslution:1200DPI.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AC voltage:200-240V 50Hz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11430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00"/>
                </a:solidFill>
                <a:latin typeface="Calibri"/>
              </a:rPr>
              <a:t>Sheet-fed scanner</a:t>
            </a:r>
            <a:endParaRPr/>
          </a:p>
        </p:txBody>
      </p:sp>
      <p:sp>
        <p:nvSpPr>
          <p:cNvPr id="179" name="TextShape 2"/>
          <p:cNvSpPr txBox="1"/>
          <p:nvPr/>
        </p:nvSpPr>
        <p:spPr>
          <a:xfrm>
            <a:off x="838080" y="1600200"/>
            <a:ext cx="739116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Sheet-fed Scanner smaller and portable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Used to scan document and photos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Document is fed into horizontal and vertical slot provided with scanner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Components of scanner  sheet-feeder, scanning module &amp; calibration sheet.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Scan single page documents.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Not used to scan thicker objects.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11430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00"/>
                </a:solidFill>
                <a:latin typeface="Calibri"/>
              </a:rPr>
              <a:t>Handheld scanner</a:t>
            </a:r>
            <a:endParaRPr/>
          </a:p>
        </p:txBody>
      </p:sp>
      <p:sp>
        <p:nvSpPr>
          <p:cNvPr id="181" name="TextShape 2"/>
          <p:cNvSpPr txBox="1"/>
          <p:nvPr/>
        </p:nvSpPr>
        <p:spPr>
          <a:xfrm>
            <a:off x="838080" y="1600200"/>
            <a:ext cx="739116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Smaller in size. 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It is scanning device which is moved over the object that needs to be scanned 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To scan the document drag the scanner over document.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Used in  barcode scanner.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Image quality is very poor.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11430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CC00"/>
                </a:solidFill>
                <a:latin typeface="Calibri"/>
              </a:rPr>
              <a:t>Drum scanner</a:t>
            </a:r>
            <a:endParaRPr/>
          </a:p>
        </p:txBody>
      </p:sp>
      <p:sp>
        <p:nvSpPr>
          <p:cNvPr id="183" name="TextShape 2"/>
          <p:cNvSpPr txBox="1"/>
          <p:nvPr/>
        </p:nvSpPr>
        <p:spPr>
          <a:xfrm>
            <a:off x="838080" y="1600200"/>
            <a:ext cx="739116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Used in publishing industry.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Color drum scanners use three matched  photo multiplier tube.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High resolution high quality.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More Expensive. </a:t>
            </a:r>
            <a:endParaRPr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Drum scanners are slow.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703</Words>
  <PresentationFormat>On-screen Show (4:3)</PresentationFormat>
  <Paragraphs>132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Office Theme</vt:lpstr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PCP</dc:creator>
  <cp:lastModifiedBy>PCP</cp:lastModifiedBy>
  <cp:revision>4</cp:revision>
  <dcterms:modified xsi:type="dcterms:W3CDTF">2017-05-31T10:23:27Z</dcterms:modified>
</cp:coreProperties>
</file>